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8" r:id="rId7"/>
    <p:sldId id="266" r:id="rId8"/>
    <p:sldId id="267" r:id="rId9"/>
    <p:sldId id="261" r:id="rId10"/>
    <p:sldId id="262" r:id="rId11"/>
    <p:sldId id="269" r:id="rId12"/>
    <p:sldId id="270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7380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9C0F2-2909-0C48-BC84-A2611E925027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51AA7-8097-7E43-866C-0B99C8B8A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80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much does the oil exports add to the Saudi economy?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1AA7-8097-7E43-866C-0B99C8B8A3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to recover in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1AA7-8097-7E43-866C-0B99C8B8A3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2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3/6/22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949892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ifpnews.com/views/sliding-crude-prices-expense-alternative-energies/" TargetMode="Externa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www.thatswhatsheread.net/2012/10/2012-ytd-reading-stats/" TargetMode="Externa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outdoor, harbor, several&#10;&#10;Description automatically generated">
            <a:extLst>
              <a:ext uri="{FF2B5EF4-FFF2-40B4-BE49-F238E27FC236}">
                <a16:creationId xmlns:a16="http://schemas.microsoft.com/office/drawing/2014/main" id="{1B0A3A32-A13D-3C40-BB1E-BE325EA03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641" r="7107" b="369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1E35A-04F0-1046-983E-7E3BBEAFA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4355692"/>
            <a:ext cx="9085940" cy="1472224"/>
          </a:xfrm>
        </p:spPr>
        <p:txBody>
          <a:bodyPr anchor="b">
            <a:normAutofit/>
          </a:bodyPr>
          <a:lstStyle/>
          <a:p>
            <a:r>
              <a:rPr lang="en-US" sz="5200" dirty="0"/>
              <a:t>Volume of trading in Saudi Arabia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6FF2D-9A0B-8044-AAE8-6FEAD8A4D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5908302"/>
            <a:ext cx="9052560" cy="663948"/>
          </a:xfrm>
        </p:spPr>
        <p:txBody>
          <a:bodyPr>
            <a:noAutofit/>
          </a:bodyPr>
          <a:lstStyle/>
          <a:p>
            <a:r>
              <a:rPr lang="en-US" sz="1400" dirty="0"/>
              <a:t>Ahmad Abusabaeen </a:t>
            </a:r>
          </a:p>
          <a:p>
            <a:r>
              <a:rPr lang="en-US" sz="1400" dirty="0"/>
              <a:t>3/5/2021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765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D027-8E18-7047-8502-ABD5F2FEE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Top Saudi imports in 2020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Text, table&#10;&#10;Description automatically generated">
            <a:extLst>
              <a:ext uri="{FF2B5EF4-FFF2-40B4-BE49-F238E27FC236}">
                <a16:creationId xmlns:a16="http://schemas.microsoft.com/office/drawing/2014/main" id="{C995FD74-3058-A146-84B4-539EA4C0B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94" y="1803654"/>
            <a:ext cx="6082633" cy="26003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326ACB-A6AB-4BEA-8FED-31B411C7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288" y="2121408"/>
            <a:ext cx="4773168" cy="4050792"/>
          </a:xfrm>
        </p:spPr>
        <p:txBody>
          <a:bodyPr>
            <a:normAutofit/>
          </a:bodyPr>
          <a:lstStyle/>
          <a:p>
            <a:r>
              <a:rPr lang="en-US" dirty="0"/>
              <a:t>By Tons: </a:t>
            </a:r>
          </a:p>
          <a:p>
            <a:r>
              <a:rPr lang="en-US" dirty="0"/>
              <a:t>China, United States,  and India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17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86D3-CC63-1646-B95D-45C06BA1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Saudi imports in 2020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17C2-A3C8-0243-98D6-6CCD94FD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number of Commodities: </a:t>
            </a:r>
          </a:p>
          <a:p>
            <a:r>
              <a:rPr lang="en-US" dirty="0"/>
              <a:t>China, United States, and Germany</a:t>
            </a:r>
          </a:p>
          <a:p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CC888D6-F330-074A-87B3-DBB55D493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62" y="4401058"/>
            <a:ext cx="10003766" cy="1609344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1311A09-17FB-FA42-A6FD-B38DE665C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752" y="2093976"/>
            <a:ext cx="2022476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CFD5-9E0C-CB4F-B106-4AE63154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Top Saudi imports 2018-2020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43FC34B-2B9D-9E41-A3FA-5941DA28D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786" y="2237424"/>
            <a:ext cx="6355086" cy="119157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FEC288-2073-4DD7-8BC8-590999006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2087689"/>
            <a:ext cx="4773168" cy="4050792"/>
          </a:xfrm>
        </p:spPr>
        <p:txBody>
          <a:bodyPr>
            <a:normAutofit/>
          </a:bodyPr>
          <a:lstStyle/>
          <a:p>
            <a:r>
              <a:rPr lang="en-US" dirty="0"/>
              <a:t>Sum of imports</a:t>
            </a:r>
          </a:p>
          <a:p>
            <a:r>
              <a:rPr lang="en-US" dirty="0"/>
              <a:t>2018 Value(millions in SAR) 513992.690199 </a:t>
            </a:r>
          </a:p>
          <a:p>
            <a:r>
              <a:rPr lang="en-US" dirty="0"/>
              <a:t>2019 Value(millions in SAR) 574361.454604 </a:t>
            </a:r>
          </a:p>
          <a:p>
            <a:r>
              <a:rPr lang="en-US" dirty="0"/>
              <a:t>2020 Value(millions in SAR) 517490.594270</a:t>
            </a:r>
          </a:p>
        </p:txBody>
      </p:sp>
    </p:spTree>
    <p:extLst>
      <p:ext uri="{BB962C8B-B14F-4D97-AF65-F5344CB8AC3E}">
        <p14:creationId xmlns:p14="http://schemas.microsoft.com/office/powerpoint/2010/main" val="4129508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51C-4FFF-1343-9902-32EDB32A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Trends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89029-EFA2-EF4D-B63B-3135450E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17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A356C-A65A-1A4E-9C59-DAE6E2D5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C6A7-4B69-E244-A97B-0076DB96A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7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2860-90C1-F64D-A6E0-0FB3DC34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20F4B-A25A-FB41-BFA2-E0CB821EB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000" dirty="0"/>
              <a:t>https://</a:t>
            </a:r>
            <a:r>
              <a:rPr lang="en-US" sz="1000" dirty="0" err="1"/>
              <a:t>www.datacamp.com</a:t>
            </a:r>
            <a:r>
              <a:rPr lang="en-US" sz="1000" dirty="0"/>
              <a:t>/community/tutorials/</a:t>
            </a:r>
            <a:r>
              <a:rPr lang="en-US" sz="1000" dirty="0" err="1"/>
              <a:t>joining-dataframes-pandas?utm_source</a:t>
            </a:r>
            <a:r>
              <a:rPr lang="en-US" sz="1000" dirty="0"/>
              <a:t>=</a:t>
            </a:r>
            <a:r>
              <a:rPr lang="en-US" sz="1000" dirty="0" err="1"/>
              <a:t>adwords_ppc&amp;utm_medium</a:t>
            </a:r>
            <a:r>
              <a:rPr lang="en-US" sz="1000" dirty="0"/>
              <a:t>=</a:t>
            </a:r>
            <a:r>
              <a:rPr lang="en-US" sz="1000" dirty="0" err="1"/>
              <a:t>cpc&amp;utm_campaignid</a:t>
            </a:r>
            <a:r>
              <a:rPr lang="en-US" sz="1000" dirty="0"/>
              <a:t>=1455363063&amp;utm_adgroupid=65083631748&amp;utm_device=</a:t>
            </a:r>
            <a:r>
              <a:rPr lang="en-US" sz="1000" dirty="0" err="1"/>
              <a:t>c&amp;utm_keyword</a:t>
            </a:r>
            <a:r>
              <a:rPr lang="en-US" sz="1000" dirty="0"/>
              <a:t>=&amp;</a:t>
            </a:r>
            <a:r>
              <a:rPr lang="en-US" sz="1000" dirty="0" err="1"/>
              <a:t>utm_matchtype</a:t>
            </a:r>
            <a:r>
              <a:rPr lang="en-US" sz="1000" dirty="0"/>
              <a:t>=&amp;</a:t>
            </a:r>
            <a:r>
              <a:rPr lang="en-US" sz="1000" dirty="0" err="1"/>
              <a:t>utm_network</a:t>
            </a:r>
            <a:r>
              <a:rPr lang="en-US" sz="1000" dirty="0"/>
              <a:t>=</a:t>
            </a:r>
            <a:r>
              <a:rPr lang="en-US" sz="1000" dirty="0" err="1"/>
              <a:t>g&amp;utm_adpostion</a:t>
            </a:r>
            <a:r>
              <a:rPr lang="en-US" sz="1000" dirty="0"/>
              <a:t>=&amp;</a:t>
            </a:r>
            <a:r>
              <a:rPr lang="en-US" sz="1000" dirty="0" err="1"/>
              <a:t>utm_creative</a:t>
            </a:r>
            <a:r>
              <a:rPr lang="en-US" sz="1000" dirty="0"/>
              <a:t>=332602034358&amp;utm_targetid=aud-299261629574:dsa-429603003980&amp;utm_loc_interest_ms=&amp;</a:t>
            </a:r>
            <a:r>
              <a:rPr lang="en-US" sz="1000" dirty="0" err="1"/>
              <a:t>utm_loc_physical_ms</a:t>
            </a:r>
            <a:r>
              <a:rPr lang="en-US" sz="1000" dirty="0"/>
              <a:t>=9076782&amp;gclid=Cj0KCQiA64GRBhCZARIsAHOLriJSD4EDpEONsNz2t5vVxJNO_KPls4ktLMUG84pZq5K2n9SgY_AgZ1gaAphnEALw_wcB</a:t>
            </a:r>
          </a:p>
          <a:p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724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2EA134-3D0D-3942-BEA9-2AF456ECE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9" name="Picture 8" descr="A picture containing sky&#10;&#10;Description automatically generated">
            <a:extLst>
              <a:ext uri="{FF2B5EF4-FFF2-40B4-BE49-F238E27FC236}">
                <a16:creationId xmlns:a16="http://schemas.microsoft.com/office/drawing/2014/main" id="{9011EC26-2ED8-EB46-8D69-90B2590B9C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814" r="8577" b="3"/>
          <a:stretch/>
        </p:blipFill>
        <p:spPr>
          <a:xfrm>
            <a:off x="6039448" y="2292722"/>
            <a:ext cx="5088800" cy="390715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CF659B-1BB9-5B47-A767-850331DD2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504" y="2320408"/>
            <a:ext cx="4632031" cy="3851787"/>
          </a:xfrm>
        </p:spPr>
        <p:txBody>
          <a:bodyPr anchor="ctr">
            <a:normAutofit/>
          </a:bodyPr>
          <a:lstStyle/>
          <a:p>
            <a:r>
              <a:rPr lang="en-US" dirty="0"/>
              <a:t>What does Saudi Arabia export the most? </a:t>
            </a:r>
          </a:p>
          <a:p>
            <a:r>
              <a:rPr lang="en-US" dirty="0"/>
              <a:t>What is the ratio of oil exports to non-oil exports?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B44D4-1684-D640-AC19-098833719B80}"/>
              </a:ext>
            </a:extLst>
          </p:cNvPr>
          <p:cNvSpPr txBox="1"/>
          <p:nvPr/>
        </p:nvSpPr>
        <p:spPr>
          <a:xfrm>
            <a:off x="3619036" y="5972140"/>
            <a:ext cx="24769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ifpnews.com/views/sliding-crude-prices-expense-alternative-energie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633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EF924-A296-DD46-87DE-344596A35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7C0D0-F2BF-CF45-A799-4BFC652A6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en-US" sz="1800" dirty="0"/>
              <a:t>Introduction</a:t>
            </a:r>
          </a:p>
          <a:p>
            <a:r>
              <a:rPr lang="en-US" sz="1800" dirty="0"/>
              <a:t>Volume of Saudi exports</a:t>
            </a:r>
          </a:p>
          <a:p>
            <a:r>
              <a:rPr lang="en-US" sz="1800" dirty="0"/>
              <a:t>Top Saudi exports</a:t>
            </a:r>
          </a:p>
          <a:p>
            <a:r>
              <a:rPr lang="en-US" sz="1800" dirty="0"/>
              <a:t>Volume of Saudi imports</a:t>
            </a:r>
          </a:p>
          <a:p>
            <a:r>
              <a:rPr lang="en-US" sz="1800" dirty="0"/>
              <a:t>Top Saudi imports </a:t>
            </a:r>
          </a:p>
          <a:p>
            <a:r>
              <a:rPr lang="en-US" sz="1800" dirty="0"/>
              <a:t>Statistical Trends</a:t>
            </a:r>
          </a:p>
          <a:p>
            <a:r>
              <a:rPr lang="en-US" sz="1800" dirty="0"/>
              <a:t>Conclusion</a:t>
            </a:r>
          </a:p>
          <a:p>
            <a:endParaRPr lang="en-US" sz="18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D6B3612-D373-A34E-A63F-1EC4004181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4371" r="14859" b="-2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83924D0-8092-A44D-8832-F6CF33F693D5}"/>
              </a:ext>
            </a:extLst>
          </p:cNvPr>
          <p:cNvSpPr txBox="1"/>
          <p:nvPr/>
        </p:nvSpPr>
        <p:spPr>
          <a:xfrm>
            <a:off x="9388027" y="6657945"/>
            <a:ext cx="2803973" cy="2000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5" tooltip="http://www.thatswhatsheread.net/2012/10/2012-ytd-reading-stat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7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277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1D48A88-6A60-804E-A667-C05D0E218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18" y="2093976"/>
            <a:ext cx="3565495" cy="31137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8AF909-3D1C-7C45-A71B-662E23B1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Volume of Saudi exports</a:t>
            </a:r>
            <a:br>
              <a:rPr lang="en-US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07223-10D6-0D41-B265-E6AD07B38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52" y="1906637"/>
            <a:ext cx="10058400" cy="4050792"/>
          </a:xfrm>
        </p:spPr>
        <p:txBody>
          <a:bodyPr/>
          <a:lstStyle/>
          <a:p>
            <a:r>
              <a:rPr lang="en-US" dirty="0"/>
              <a:t>Oil exports from 2011 - 2020 is %81 of total exports (SAR 8,521,187 m).</a:t>
            </a:r>
          </a:p>
          <a:p>
            <a:r>
              <a:rPr lang="en-US" dirty="0"/>
              <a:t>Non-Oil exports from 2011 - 2020 is (SAR 2,017,061 m)</a:t>
            </a:r>
          </a:p>
          <a:p>
            <a:r>
              <a:rPr lang="en-US" dirty="0"/>
              <a:t>A big drop of exports after 2014</a:t>
            </a:r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06AACA5-6122-D84A-8C7F-F88051196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5" y="2757488"/>
            <a:ext cx="1688965" cy="288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63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D33DF-D15F-3C45-9276-6030CEFF0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00" y="484632"/>
            <a:ext cx="7495874" cy="1609344"/>
          </a:xfrm>
        </p:spPr>
        <p:txBody>
          <a:bodyPr>
            <a:normAutofit/>
          </a:bodyPr>
          <a:lstStyle/>
          <a:p>
            <a:r>
              <a:rPr lang="en-US" dirty="0"/>
              <a:t>Top Saudi exports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A1AEF-8091-7049-83C0-FD9B09F53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00" y="2121408"/>
            <a:ext cx="7495874" cy="4050792"/>
          </a:xfrm>
        </p:spPr>
        <p:txBody>
          <a:bodyPr>
            <a:normAutofit/>
          </a:bodyPr>
          <a:lstStyle/>
          <a:p>
            <a:r>
              <a:rPr lang="en-US" dirty="0"/>
              <a:t>Oil</a:t>
            </a:r>
          </a:p>
          <a:p>
            <a:r>
              <a:rPr lang="en-US" dirty="0"/>
              <a:t>Oil exports from 2011 - 2020 is %81 of total exports (SAR 8,521,187 x m).</a:t>
            </a:r>
          </a:p>
          <a:p>
            <a:r>
              <a:rPr lang="en-US" dirty="0"/>
              <a:t>Big drop of  oil exports VALUE after 2014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0A5BE839-04FE-734B-9992-1A93CDC0B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9" r="9020" b="4154"/>
          <a:stretch/>
        </p:blipFill>
        <p:spPr>
          <a:xfrm>
            <a:off x="7534275" y="801974"/>
            <a:ext cx="4657725" cy="312766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F4C4075A-2B90-0C4F-AAA8-77D93A64B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93" y="3973068"/>
            <a:ext cx="8402129" cy="22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3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B933-338E-5847-8A29-4EB7A704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Oil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58DDB-4DA6-5145-9E9F-D0AD3A414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Highest was in 2012 =  SAR 1,265,551 m</a:t>
            </a:r>
          </a:p>
          <a:p>
            <a:r>
              <a:rPr lang="en-US" dirty="0"/>
              <a:t>Lowest was in 2016 = SAR 510,723 m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F9818BE-C60A-B64A-BC81-2E06CE775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93" y="1479613"/>
            <a:ext cx="3565495" cy="31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4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E21E-1929-6949-9F27-C9BD9E43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Non-Oil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1FF6A-C5DA-BA4F-8067-71BCCA231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118352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2011 – 2021 Total = SAR 2,291,962 m</a:t>
            </a:r>
          </a:p>
          <a:p>
            <a:pPr marL="0" indent="0">
              <a:buNone/>
            </a:pPr>
            <a:r>
              <a:rPr lang="en-US" dirty="0"/>
              <a:t>2021 = SAR 274,901 m</a:t>
            </a:r>
          </a:p>
          <a:p>
            <a:r>
              <a:rPr lang="en-US" dirty="0"/>
              <a:t>2020 = SAR 204,353 m </a:t>
            </a:r>
          </a:p>
          <a:p>
            <a:r>
              <a:rPr lang="en-US" dirty="0"/>
              <a:t>2019 = SAR 229,184 m </a:t>
            </a:r>
          </a:p>
          <a:p>
            <a:r>
              <a:rPr lang="en-US" dirty="0"/>
              <a:t>2018 =  SAR 235,458 m</a:t>
            </a:r>
          </a:p>
          <a:p>
            <a:endParaRPr lang="en-US"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24F9D4E-AB0A-CC4A-991B-6B760D6113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3" r="5" b="5"/>
          <a:stretch/>
        </p:blipFill>
        <p:spPr>
          <a:xfrm>
            <a:off x="7418832" y="783337"/>
            <a:ext cx="4773168" cy="398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82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26E05-1450-CB48-9D5A-4865DA3E8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Non-Oil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BC06-9E1E-BF42-BB4D-4A9E52F54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 non-oil exports increasing? </a:t>
            </a:r>
          </a:p>
          <a:p>
            <a:r>
              <a:rPr lang="en-US" dirty="0"/>
              <a:t>Not crude oil, but some are affiliated to oil </a:t>
            </a:r>
          </a:p>
          <a:p>
            <a:r>
              <a:rPr lang="en-US" dirty="0"/>
              <a:t>Mean=  SAR 201,706 m</a:t>
            </a:r>
          </a:p>
          <a:p>
            <a:r>
              <a:rPr lang="en-US" dirty="0"/>
              <a:t>2018 = SAR 235,458 m</a:t>
            </a:r>
          </a:p>
          <a:p>
            <a:r>
              <a:rPr lang="en-US" dirty="0"/>
              <a:t>Since 2018:</a:t>
            </a:r>
          </a:p>
          <a:p>
            <a:r>
              <a:rPr lang="en-US" dirty="0"/>
              <a:t>Mineral Products (percentage of overall in the years)</a:t>
            </a:r>
          </a:p>
          <a:p>
            <a:r>
              <a:rPr lang="en-US" dirty="0"/>
              <a:t>Plastics</a:t>
            </a:r>
          </a:p>
          <a:p>
            <a:r>
              <a:rPr lang="en-US" dirty="0"/>
              <a:t>Chemicals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5E5BC-A7F9-F347-B22D-16E383BAF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62" y="4633107"/>
            <a:ext cx="8233411" cy="158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93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BFDF-CA22-E447-835D-D00E4DE62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of Saudi imports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EA99A-D682-F349-9ED8-EF9A56AE0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 of imports</a:t>
            </a:r>
          </a:p>
          <a:p>
            <a:r>
              <a:rPr lang="en-US" dirty="0"/>
              <a:t>2021 = 578,141 m SAR</a:t>
            </a:r>
          </a:p>
          <a:p>
            <a:r>
              <a:rPr lang="en-US" dirty="0"/>
              <a:t>2020 = 517,491 m SAR</a:t>
            </a:r>
          </a:p>
          <a:p>
            <a:r>
              <a:rPr lang="en-US" dirty="0"/>
              <a:t>2019 = 574,361 m SAR</a:t>
            </a:r>
          </a:p>
          <a:p>
            <a:r>
              <a:rPr lang="en-US" dirty="0"/>
              <a:t>2018 = 513,992 m SAR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0848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4270</TotalTime>
  <Words>454</Words>
  <Application>Microsoft Macintosh PowerPoint</Application>
  <PresentationFormat>Widescreen</PresentationFormat>
  <Paragraphs>67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Volume of trading in Saudi Arabia</vt:lpstr>
      <vt:lpstr>Introduction</vt:lpstr>
      <vt:lpstr>Outline</vt:lpstr>
      <vt:lpstr>Volume of Saudi exports </vt:lpstr>
      <vt:lpstr>Top Saudi exports </vt:lpstr>
      <vt:lpstr>Oil Exports</vt:lpstr>
      <vt:lpstr>Non-Oil exports</vt:lpstr>
      <vt:lpstr>Non-Oil exports</vt:lpstr>
      <vt:lpstr>Volume of Saudi imports </vt:lpstr>
      <vt:lpstr>Top Saudi imports in 2020 </vt:lpstr>
      <vt:lpstr>Top Saudi imports in 2020 </vt:lpstr>
      <vt:lpstr>Top Saudi imports 2018-2020</vt:lpstr>
      <vt:lpstr>Statistical Trends </vt:lpstr>
      <vt:lpstr>Conclusion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Volume of trading in Saudi Arabia</dc:title>
  <dc:creator>Abusabaeen, Ahmad</dc:creator>
  <cp:lastModifiedBy>Abusabaeen, Ahmad</cp:lastModifiedBy>
  <cp:revision>4</cp:revision>
  <dcterms:created xsi:type="dcterms:W3CDTF">2022-03-03T12:16:33Z</dcterms:created>
  <dcterms:modified xsi:type="dcterms:W3CDTF">2022-03-06T11:31:08Z</dcterms:modified>
</cp:coreProperties>
</file>